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603200" cy="36576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525463" indent="-68263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1052513" indent="-138113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577975" indent="-206375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2105025" indent="-276225" algn="r" rtl="1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99"/>
    <a:srgbClr val="808080"/>
    <a:srgbClr val="969696"/>
    <a:srgbClr val="C0C0C0"/>
    <a:srgbClr val="B2B2B2"/>
    <a:srgbClr val="DDDDDD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9433" autoAdjust="0"/>
  </p:normalViewPr>
  <p:slideViewPr>
    <p:cSldViewPr>
      <p:cViewPr>
        <p:scale>
          <a:sx n="30" d="100"/>
          <a:sy n="30" d="100"/>
        </p:scale>
        <p:origin x="-1356" y="-78"/>
      </p:cViewPr>
      <p:guideLst>
        <p:guide orient="horz" pos="23034"/>
        <p:guide pos="56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8850" y="685800"/>
            <a:ext cx="24003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670A9F3-953D-45CD-8C2B-DA3E513CC9A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5463" algn="r" rtl="1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52513" algn="r" rtl="1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77975" algn="r" rtl="1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05025" algn="r" rtl="1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31872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8246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4621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0995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994" y="11362357"/>
            <a:ext cx="21761215" cy="78395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105" y="20726759"/>
            <a:ext cx="17922993" cy="9346483"/>
          </a:xfrm>
        </p:spPr>
        <p:txBody>
          <a:bodyPr/>
          <a:lstStyle>
            <a:lvl1pPr marL="0" indent="0" algn="ctr">
              <a:buNone/>
              <a:defRPr/>
            </a:lvl1pPr>
            <a:lvl2pPr marL="526374" indent="0" algn="ctr">
              <a:buNone/>
              <a:defRPr/>
            </a:lvl2pPr>
            <a:lvl3pPr marL="1052749" indent="0" algn="ctr">
              <a:buNone/>
              <a:defRPr/>
            </a:lvl3pPr>
            <a:lvl4pPr marL="1579123" indent="0" algn="ctr">
              <a:buNone/>
              <a:defRPr/>
            </a:lvl4pPr>
            <a:lvl5pPr marL="2105497" indent="0" algn="ctr">
              <a:buNone/>
              <a:defRPr/>
            </a:lvl5pPr>
            <a:lvl6pPr marL="2631872" indent="0" algn="ctr">
              <a:buNone/>
              <a:defRPr/>
            </a:lvl6pPr>
            <a:lvl7pPr marL="3158246" indent="0" algn="ctr">
              <a:buNone/>
              <a:defRPr/>
            </a:lvl7pPr>
            <a:lvl8pPr marL="3684621" indent="0" algn="ctr">
              <a:buNone/>
              <a:defRPr/>
            </a:lvl8pPr>
            <a:lvl9pPr marL="4210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BE81-E58E-4924-A952-979F7B6496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333B-C3B7-4339-A1CE-DA87EAA21B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44727" y="3250484"/>
            <a:ext cx="5439362" cy="292615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993" y="3250484"/>
            <a:ext cx="16143111" cy="292615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DF37-DF1F-41FE-B617-9C66BF5E99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20D1-1840-4E32-9823-873012E423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593" y="23504185"/>
            <a:ext cx="21763096" cy="726431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593" y="15501617"/>
            <a:ext cx="21763096" cy="8002568"/>
          </a:xfrm>
        </p:spPr>
        <p:txBody>
          <a:bodyPr anchor="b"/>
          <a:lstStyle>
            <a:lvl1pPr marL="0" indent="0">
              <a:buNone/>
              <a:defRPr sz="2300"/>
            </a:lvl1pPr>
            <a:lvl2pPr marL="526374" indent="0">
              <a:buNone/>
              <a:defRPr sz="2100"/>
            </a:lvl2pPr>
            <a:lvl3pPr marL="1052749" indent="0">
              <a:buNone/>
              <a:defRPr sz="1800"/>
            </a:lvl3pPr>
            <a:lvl4pPr marL="1579123" indent="0">
              <a:buNone/>
              <a:defRPr sz="1600"/>
            </a:lvl4pPr>
            <a:lvl5pPr marL="2105497" indent="0">
              <a:buNone/>
              <a:defRPr sz="1600"/>
            </a:lvl5pPr>
            <a:lvl6pPr marL="2631872" indent="0">
              <a:buNone/>
              <a:defRPr sz="1600"/>
            </a:lvl6pPr>
            <a:lvl7pPr marL="3158246" indent="0">
              <a:buNone/>
              <a:defRPr sz="1600"/>
            </a:lvl7pPr>
            <a:lvl8pPr marL="3684621" indent="0">
              <a:buNone/>
              <a:defRPr sz="1600"/>
            </a:lvl8pPr>
            <a:lvl9pPr marL="421099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796D-0030-4A3B-8F53-CC6CB78344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993" y="10566759"/>
            <a:ext cx="10790296" cy="219452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1911" y="10566759"/>
            <a:ext cx="10792178" cy="219452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4F3E-314E-467A-91EF-C3442AA6B1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408" y="1463973"/>
            <a:ext cx="23044385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407" y="8187133"/>
            <a:ext cx="11313349" cy="341175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9407" y="11598886"/>
            <a:ext cx="11313349" cy="2107438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06682" y="8187133"/>
            <a:ext cx="11317111" cy="341175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06682" y="11598886"/>
            <a:ext cx="11317111" cy="2107438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2B48-08B8-4008-826A-FEC4A4D511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6A6A-F3A3-4471-9F0C-174F9B9AE4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F88D-E10A-45AE-A814-93935AFE7D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408" y="1456805"/>
            <a:ext cx="8423393" cy="61963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9482" y="1456805"/>
            <a:ext cx="14314311" cy="3121646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9408" y="7653151"/>
            <a:ext cx="8423393" cy="25020119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84EE-B6F4-4122-8484-7C8E425D62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912" y="25602484"/>
            <a:ext cx="15362296" cy="30229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17912" y="3268403"/>
            <a:ext cx="15362296" cy="21945242"/>
          </a:xfrm>
        </p:spPr>
        <p:txBody>
          <a:bodyPr/>
          <a:lstStyle>
            <a:lvl1pPr marL="0" indent="0">
              <a:buNone/>
              <a:defRPr sz="3700"/>
            </a:lvl1pPr>
            <a:lvl2pPr marL="526374" indent="0">
              <a:buNone/>
              <a:defRPr sz="3200"/>
            </a:lvl2pPr>
            <a:lvl3pPr marL="1052749" indent="0">
              <a:buNone/>
              <a:defRPr sz="2800"/>
            </a:lvl3pPr>
            <a:lvl4pPr marL="1579123" indent="0">
              <a:buNone/>
              <a:defRPr sz="2300"/>
            </a:lvl4pPr>
            <a:lvl5pPr marL="2105497" indent="0">
              <a:buNone/>
              <a:defRPr sz="2300"/>
            </a:lvl5pPr>
            <a:lvl6pPr marL="2631872" indent="0">
              <a:buNone/>
              <a:defRPr sz="2300"/>
            </a:lvl6pPr>
            <a:lvl7pPr marL="3158246" indent="0">
              <a:buNone/>
              <a:defRPr sz="2300"/>
            </a:lvl7pPr>
            <a:lvl8pPr marL="3684621" indent="0">
              <a:buNone/>
              <a:defRPr sz="2300"/>
            </a:lvl8pPr>
            <a:lvl9pPr marL="4210995" indent="0">
              <a:buNone/>
              <a:defRPr sz="23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912" y="28625397"/>
            <a:ext cx="15362296" cy="4293362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92A8-AB8A-4EDE-BA35-43A9C0FFE2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20875" y="3251200"/>
            <a:ext cx="217630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275" tIns="52637" rIns="105275" bIns="52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75" y="10566400"/>
            <a:ext cx="21763038" cy="219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275" tIns="52637" rIns="105275" bIns="52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0875" y="333248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275" tIns="52637" rIns="105275" bIns="5263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48713" y="33324800"/>
            <a:ext cx="8107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275" tIns="52637" rIns="105275" bIns="5263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349913" y="333248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275" tIns="52637" rIns="105275" bIns="526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cs typeface="Times New Roman" pitchFamily="18" charset="0"/>
              </a:defRPr>
            </a:lvl1pPr>
          </a:lstStyle>
          <a:p>
            <a:pPr>
              <a:defRPr/>
            </a:pPr>
            <a:fld id="{2DC16585-1F82-4FCD-B4B5-6891433EC3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5pPr>
      <a:lvl6pPr marL="526374"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6pPr>
      <a:lvl7pPr marL="1052749"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7pPr>
      <a:lvl8pPr marL="1579123"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8pPr>
      <a:lvl9pPr marL="2105497" algn="ctr" rtl="1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imes New Roman" pitchFamily="18" charset="0"/>
        </a:defRPr>
      </a:lvl9pPr>
    </p:titleStyle>
    <p:bodyStyle>
      <a:lvl1pPr marL="393700" indent="-393700" algn="r" rtl="1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328613" algn="r" rtl="1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14450" indent="-261938" algn="r" rtl="1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41500" indent="-261938" algn="r" rtl="1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68550" indent="-261938" algn="r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95059" indent="-263187" algn="r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21433" indent="-263187" algn="r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947808" indent="-263187" algn="r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474182" indent="-263187" algn="r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374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749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123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5497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1872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246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4621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0995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63857188" y="43035538"/>
            <a:ext cx="50577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275" tIns="52637" rIns="105275" bIns="5263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65498663" y="128590675"/>
            <a:ext cx="85653562" cy="575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275" tIns="52637" rIns="105275" bIns="52637"/>
          <a:lstStyle/>
          <a:p>
            <a:pPr algn="ctr" eaLnBrk="0" hangingPunct="0"/>
            <a:endParaRPr lang="en-US"/>
          </a:p>
        </p:txBody>
      </p:sp>
      <p:sp>
        <p:nvSpPr>
          <p:cNvPr id="2053" name="Text Box 30"/>
          <p:cNvSpPr txBox="1">
            <a:spLocks noChangeArrowheads="1"/>
          </p:cNvSpPr>
          <p:nvPr/>
        </p:nvSpPr>
        <p:spPr bwMode="auto">
          <a:xfrm>
            <a:off x="76915963" y="183911875"/>
            <a:ext cx="21272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275" tIns="52637" rIns="105275" bIns="52637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054" name="Text Box 33"/>
          <p:cNvSpPr txBox="1">
            <a:spLocks noChangeArrowheads="1"/>
          </p:cNvSpPr>
          <p:nvPr/>
        </p:nvSpPr>
        <p:spPr bwMode="auto">
          <a:xfrm>
            <a:off x="113187163" y="185539063"/>
            <a:ext cx="212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275" tIns="52637" rIns="105275" bIns="52637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2059" name="Group 39"/>
          <p:cNvGrpSpPr>
            <a:grpSpLocks/>
          </p:cNvGrpSpPr>
          <p:nvPr/>
        </p:nvGrpSpPr>
        <p:grpSpPr bwMode="auto">
          <a:xfrm>
            <a:off x="442826" y="9003095"/>
            <a:ext cx="10858500" cy="3498427"/>
            <a:chOff x="14301798" y="6500731"/>
            <a:chExt cx="10858575" cy="3498451"/>
          </a:xfrm>
        </p:grpSpPr>
        <p:sp>
          <p:nvSpPr>
            <p:cNvPr id="2087" name="Rectangle 5"/>
            <p:cNvSpPr>
              <a:spLocks noChangeArrowheads="1"/>
            </p:cNvSpPr>
            <p:nvPr/>
          </p:nvSpPr>
          <p:spPr bwMode="auto">
            <a:xfrm>
              <a:off x="14301798" y="6500731"/>
              <a:ext cx="10858575" cy="271464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50800" cmpd="dbl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lIns="105275" tIns="52637" rIns="105275" bIns="52637" anchor="ctr"/>
            <a:lstStyle/>
            <a:p>
              <a:pPr algn="ctr" eaLnBrk="0" hangingPunct="0"/>
              <a:endParaRPr lang="en-US" b="1">
                <a:ea typeface="2  Nazanin"/>
                <a:cs typeface="2  Nazanin"/>
              </a:endParaRPr>
            </a:p>
          </p:txBody>
        </p:sp>
        <p:sp>
          <p:nvSpPr>
            <p:cNvPr id="2088" name="TextBox 15"/>
            <p:cNvSpPr txBox="1">
              <a:spLocks noChangeArrowheads="1"/>
            </p:cNvSpPr>
            <p:nvPr/>
          </p:nvSpPr>
          <p:spPr bwMode="auto">
            <a:xfrm>
              <a:off x="14658988" y="6859839"/>
              <a:ext cx="10287072" cy="313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dirty="0" smtClean="0">
                  <a:ea typeface="Titr"/>
                  <a:cs typeface="Titr"/>
                </a:rPr>
                <a:t>Original report</a:t>
              </a:r>
            </a:p>
            <a:p>
              <a:pPr algn="just" rtl="0" eaLnBrk="0" hangingPunct="0">
                <a:spcBef>
                  <a:spcPct val="50000"/>
                </a:spcBef>
              </a:pPr>
              <a:r>
                <a:rPr lang="en-US" sz="3200" dirty="0" smtClean="0">
                  <a:cs typeface="Times New Roman" pitchFamily="18" charset="0"/>
                </a:rPr>
                <a:t>Increasing </a:t>
              </a:r>
              <a:r>
                <a:rPr lang="en-US" sz="3200" dirty="0">
                  <a:cs typeface="Times New Roman" pitchFamily="18" charset="0"/>
                </a:rPr>
                <a:t>in production of nutrient for human </a:t>
              </a:r>
              <a:r>
                <a:rPr lang="en-US" sz="3200" dirty="0" smtClean="0">
                  <a:cs typeface="Times New Roman" pitchFamily="18" charset="0"/>
                </a:rPr>
                <a:t>society with </a:t>
              </a:r>
              <a:r>
                <a:rPr lang="en-US" sz="3200" dirty="0">
                  <a:cs typeface="Times New Roman" pitchFamily="18" charset="0"/>
                </a:rPr>
                <a:t>increasing water use </a:t>
              </a:r>
              <a:r>
                <a:rPr lang="en-US" sz="3200" dirty="0" smtClean="0">
                  <a:cs typeface="Times New Roman" pitchFamily="18" charset="0"/>
                </a:rPr>
                <a:t>efficiency using water consumption control by a type of porous clay capsules is called </a:t>
              </a:r>
              <a:r>
                <a:rPr lang="en-US" sz="3200" b="1" dirty="0" smtClean="0">
                  <a:cs typeface="Times New Roman" pitchFamily="18" charset="0"/>
                </a:rPr>
                <a:t>AB BANK</a:t>
              </a:r>
              <a:endParaRPr lang="en-US" sz="3200" b="1" dirty="0">
                <a:cs typeface="Times New Roman" pitchFamily="18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fa-IR" sz="3200" b="1" dirty="0">
                <a:ea typeface="Titr"/>
                <a:cs typeface="Titr"/>
              </a:endParaRPr>
            </a:p>
            <a:p>
              <a:pPr algn="ctr" eaLnBrk="0" hangingPunct="0"/>
              <a:endParaRPr lang="en-US" sz="600" b="1" dirty="0">
                <a:ea typeface="Titr"/>
                <a:cs typeface="Titr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587286" y="21717024"/>
            <a:ext cx="11215766" cy="5357850"/>
            <a:chOff x="442826" y="5735638"/>
            <a:chExt cx="13358906" cy="6551612"/>
          </a:xfrm>
        </p:grpSpPr>
        <p:pic>
          <p:nvPicPr>
            <p:cNvPr id="6" name="Picture 7" descr="C:\Users\ghorbanih\Desktop\DSC0937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1784" y="7880611"/>
              <a:ext cx="3000396" cy="42637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9" descr="C:\Users\ghorbanih\Desktop\DSC0972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72774" y="7858052"/>
              <a:ext cx="2928958" cy="4250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066" name="Group 54"/>
            <p:cNvGrpSpPr>
              <a:grpSpLocks/>
            </p:cNvGrpSpPr>
            <p:nvPr/>
          </p:nvGrpSpPr>
          <p:grpSpPr bwMode="auto">
            <a:xfrm>
              <a:off x="6553200" y="5735638"/>
              <a:ext cx="5105400" cy="6551612"/>
              <a:chOff x="5926" y="1056"/>
              <a:chExt cx="5242" cy="4510"/>
            </a:xfrm>
          </p:grpSpPr>
          <p:pic>
            <p:nvPicPr>
              <p:cNvPr id="2080" name="Picture 1" descr="D:\my application\papers\مجله آب و توسعه پایدار\DSC09698.JPG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926" y="2477"/>
                <a:ext cx="4109" cy="3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5" descr="C:\Users\Ghorbani\AppData\Local\Microsoft\Windows\Temporary Internet Files\Content.Word\DSC09701.jpg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999" y="1056"/>
                <a:ext cx="2169" cy="2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82" name="AutoShape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9142" y="2755"/>
                <a:ext cx="471" cy="501"/>
              </a:xfrm>
              <a:prstGeom prst="straightConnector1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</p:cxnSp>
        </p:grpSp>
        <p:pic>
          <p:nvPicPr>
            <p:cNvPr id="64" name="Picture 11" descr="DSC0969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826" y="7782987"/>
              <a:ext cx="2719695" cy="42899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Picture 13" descr="DSC0972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28776" y="6286416"/>
              <a:ext cx="1408085" cy="2214578"/>
            </a:xfrm>
            <a:prstGeom prst="round2DiagRect">
              <a:avLst>
                <a:gd name="adj1" fmla="val 16667"/>
                <a:gd name="adj2" fmla="val 0"/>
              </a:avLst>
            </a:prstGeom>
            <a:ln w="762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70" name="Group 69"/>
          <p:cNvGrpSpPr>
            <a:grpSpLocks/>
          </p:cNvGrpSpPr>
          <p:nvPr/>
        </p:nvGrpSpPr>
        <p:grpSpPr bwMode="auto">
          <a:xfrm>
            <a:off x="585702" y="30146708"/>
            <a:ext cx="10286976" cy="5929354"/>
            <a:chOff x="14198" y="12644398"/>
            <a:chExt cx="13644658" cy="9147231"/>
          </a:xfrm>
        </p:grpSpPr>
        <p:pic>
          <p:nvPicPr>
            <p:cNvPr id="1039" name="Picture 2" descr="D:\my application\proposals\students\Eng. Rashidi\pic\final pictures\DSC0434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198" y="12644398"/>
              <a:ext cx="4792696" cy="57086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40" name="Picture 3" descr="D:\my application\proposals\students\Eng. Rashidi\pic\final pictures\پیش تست چمن 2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71784" y="14358908"/>
              <a:ext cx="5214975" cy="61722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41" name="Picture 5" descr="D:\my application\proposals\students\Eng. Rashidi\pic\final pictures\1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702646" y="15859106"/>
              <a:ext cx="4956210" cy="5932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1" name="AutoShape 126"/>
          <p:cNvSpPr>
            <a:spLocks noChangeArrowheads="1"/>
          </p:cNvSpPr>
          <p:nvPr/>
        </p:nvSpPr>
        <p:spPr bwMode="auto">
          <a:xfrm>
            <a:off x="4086164" y="2285888"/>
            <a:ext cx="18573880" cy="528641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143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endParaRPr lang="fa-IR" sz="6000" dirty="0">
              <a:latin typeface="Arial" pitchFamily="34" charset="0"/>
            </a:endParaRPr>
          </a:p>
        </p:txBody>
      </p:sp>
      <p:sp>
        <p:nvSpPr>
          <p:cNvPr id="42" name="Text Box 127"/>
          <p:cNvSpPr txBox="1">
            <a:spLocks noChangeArrowheads="1"/>
          </p:cNvSpPr>
          <p:nvPr/>
        </p:nvSpPr>
        <p:spPr bwMode="auto">
          <a:xfrm>
            <a:off x="3943288" y="2918664"/>
            <a:ext cx="189310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6000" b="1" dirty="0" smtClean="0">
                <a:solidFill>
                  <a:srgbClr val="0070C0"/>
                </a:solidFill>
              </a:rPr>
              <a:t>passive </a:t>
            </a:r>
            <a:r>
              <a:rPr lang="en-US" sz="6000" b="1" dirty="0">
                <a:solidFill>
                  <a:srgbClr val="0070C0"/>
                </a:solidFill>
              </a:rPr>
              <a:t>intelligent control system in sub-irrigation with </a:t>
            </a:r>
            <a:r>
              <a:rPr lang="en-US" sz="6000" b="1" dirty="0" smtClean="0">
                <a:solidFill>
                  <a:srgbClr val="0070C0"/>
                </a:solidFill>
              </a:rPr>
              <a:t>AB BANK</a:t>
            </a:r>
          </a:p>
        </p:txBody>
      </p:sp>
      <p:sp>
        <p:nvSpPr>
          <p:cNvPr id="43" name="Text Box 128"/>
          <p:cNvSpPr txBox="1">
            <a:spLocks noChangeArrowheads="1"/>
          </p:cNvSpPr>
          <p:nvPr/>
        </p:nvSpPr>
        <p:spPr bwMode="auto">
          <a:xfrm>
            <a:off x="9801204" y="6007158"/>
            <a:ext cx="5873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b="1" dirty="0" smtClean="0">
                <a:solidFill>
                  <a:srgbClr val="000099"/>
                </a:solidFill>
                <a:latin typeface="Verdana" pitchFamily="34" charset="0"/>
              </a:rPr>
              <a:t>www.andishab.com</a:t>
            </a:r>
            <a:endParaRPr lang="en-US" sz="40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4" name="Text Box 129"/>
          <p:cNvSpPr txBox="1">
            <a:spLocks noChangeArrowheads="1"/>
          </p:cNvSpPr>
          <p:nvPr/>
        </p:nvSpPr>
        <p:spPr bwMode="auto">
          <a:xfrm>
            <a:off x="7086560" y="6854531"/>
            <a:ext cx="11001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</a:rPr>
              <a:t> Made in I. R. IRAN</a:t>
            </a:r>
            <a:endParaRPr lang="en-US" sz="3600" b="1" baseline="30000" dirty="0" smtClean="0">
              <a:solidFill>
                <a:srgbClr val="008000"/>
              </a:solidFill>
              <a:latin typeface="Arial" pitchFamily="34" charset="0"/>
            </a:endParaRPr>
          </a:p>
        </p:txBody>
      </p:sp>
      <p:pic>
        <p:nvPicPr>
          <p:cNvPr id="2091" name="Picture 43" descr="C:\Users\ghorbanih\Desktop\logoBlu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17300" y="2988338"/>
            <a:ext cx="1500198" cy="1797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Rectangle 46"/>
          <p:cNvSpPr/>
          <p:nvPr/>
        </p:nvSpPr>
        <p:spPr>
          <a:xfrm>
            <a:off x="23017234" y="4829983"/>
            <a:ext cx="2443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cs typeface="2  Davat" pitchFamily="2" charset="-78"/>
              </a:rPr>
              <a:t>Iranian International Exhibition Co</a:t>
            </a:r>
            <a:endParaRPr lang="en-US" b="1" kern="0" dirty="0">
              <a:cs typeface="2  Davat" pitchFamily="2" charset="-78"/>
            </a:endParaRP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30614" y="14144595"/>
            <a:ext cx="7370590" cy="6643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9" name="Group 39"/>
          <p:cNvGrpSpPr>
            <a:grpSpLocks/>
          </p:cNvGrpSpPr>
          <p:nvPr/>
        </p:nvGrpSpPr>
        <p:grpSpPr bwMode="auto">
          <a:xfrm>
            <a:off x="442826" y="12501520"/>
            <a:ext cx="10858500" cy="9358380"/>
            <a:chOff x="14301798" y="6500731"/>
            <a:chExt cx="10858575" cy="2714644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4301798" y="6500731"/>
              <a:ext cx="10858575" cy="2714644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50800" cmpd="dbl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lIns="105275" tIns="52637" rIns="105275" bIns="52637" anchor="ctr"/>
            <a:lstStyle/>
            <a:p>
              <a:pPr algn="ctr" eaLnBrk="0" hangingPunct="0"/>
              <a:endParaRPr lang="en-US" b="1">
                <a:ea typeface="2  Nazanin"/>
                <a:cs typeface="2  Nazanin"/>
              </a:endParaRPr>
            </a:p>
          </p:txBody>
        </p:sp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14658988" y="6859841"/>
              <a:ext cx="10287072" cy="2307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3200" b="1" dirty="0">
                  <a:ea typeface="Titr"/>
                  <a:cs typeface="Titr"/>
                </a:rPr>
                <a:t>Generality </a:t>
              </a:r>
            </a:p>
            <a:p>
              <a:pPr algn="just" rtl="0" eaLnBrk="0" hangingPunct="0">
                <a:spcBef>
                  <a:spcPct val="50000"/>
                </a:spcBef>
              </a:pPr>
              <a:r>
                <a:rPr lang="en-US" sz="3200" dirty="0">
                  <a:cs typeface="Times New Roman" pitchFamily="18" charset="0"/>
                </a:rPr>
                <a:t>Buried clay pot is </a:t>
              </a:r>
              <a:r>
                <a:rPr lang="en-US" sz="3200" dirty="0" smtClean="0">
                  <a:cs typeface="Times New Roman" pitchFamily="18" charset="0"/>
                </a:rPr>
                <a:t>traditional irrigation method and </a:t>
              </a:r>
              <a:r>
                <a:rPr lang="en-US" sz="3200" dirty="0">
                  <a:cs typeface="Times New Roman" pitchFamily="18" charset="0"/>
                </a:rPr>
                <a:t>is ideal for many </a:t>
              </a:r>
              <a:r>
                <a:rPr lang="en-US" sz="3200" dirty="0" smtClean="0">
                  <a:cs typeface="Times New Roman" pitchFamily="18" charset="0"/>
                </a:rPr>
                <a:t>farms </a:t>
              </a:r>
              <a:r>
                <a:rPr lang="en-US" sz="3200" dirty="0">
                  <a:cs typeface="Times New Roman" pitchFamily="18" charset="0"/>
                </a:rPr>
                <a:t>in the world’s dry land</a:t>
              </a:r>
              <a:r>
                <a:rPr lang="en-US" sz="3200" dirty="0" smtClean="0">
                  <a:cs typeface="Times New Roman" pitchFamily="18" charset="0"/>
                </a:rPr>
                <a:t>.</a:t>
              </a:r>
            </a:p>
            <a:p>
              <a:pPr algn="just" rtl="0" eaLnBrk="0" hangingPunct="0">
                <a:spcBef>
                  <a:spcPct val="50000"/>
                </a:spcBef>
              </a:pPr>
              <a:endParaRPr lang="en-US" sz="3200" dirty="0" smtClean="0">
                <a:cs typeface="Times New Roman" pitchFamily="18" charset="0"/>
              </a:endParaRPr>
            </a:p>
            <a:p>
              <a:pPr algn="just" rtl="0" eaLnBrk="0" hangingPunct="0">
                <a:spcBef>
                  <a:spcPct val="50000"/>
                </a:spcBef>
              </a:pPr>
              <a:r>
                <a:rPr lang="en-US" sz="3200" dirty="0" smtClean="0">
                  <a:cs typeface="Times New Roman" pitchFamily="18" charset="0"/>
                </a:rPr>
                <a:t>clay-pot </a:t>
              </a:r>
              <a:r>
                <a:rPr lang="en-US" sz="3200" dirty="0">
                  <a:cs typeface="Times New Roman" pitchFamily="18" charset="0"/>
                </a:rPr>
                <a:t>sub-irrigation has been used for irrigation of  fruits and vegetables during the last 1000 years in Iran. But this methods  is forgotten or ignored today</a:t>
              </a:r>
              <a:r>
                <a:rPr lang="en-US" sz="3200" dirty="0" smtClean="0">
                  <a:cs typeface="Times New Roman" pitchFamily="18" charset="0"/>
                </a:rPr>
                <a:t>.</a:t>
              </a:r>
            </a:p>
            <a:p>
              <a:pPr algn="just" rtl="0" eaLnBrk="0" hangingPunct="0">
                <a:spcBef>
                  <a:spcPct val="50000"/>
                </a:spcBef>
              </a:pPr>
              <a:endParaRPr lang="en-US" sz="3200" dirty="0" smtClean="0">
                <a:cs typeface="Times New Roman" pitchFamily="18" charset="0"/>
              </a:endParaRPr>
            </a:p>
            <a:p>
              <a:pPr algn="just" rtl="0" eaLnBrk="0" hangingPunct="0">
                <a:spcBef>
                  <a:spcPct val="50000"/>
                </a:spcBef>
              </a:pPr>
              <a:r>
                <a:rPr lang="en-US" sz="3200" dirty="0">
                  <a:cs typeface="Times New Roman" pitchFamily="18" charset="0"/>
                </a:rPr>
                <a:t>To minimize evaporation and percolation losses, subsurface irrigation systems are being used in many arid and semi arid regions of the world.</a:t>
              </a:r>
            </a:p>
            <a:p>
              <a:pPr algn="just" rtl="0" eaLnBrk="0" hangingPunct="0">
                <a:spcBef>
                  <a:spcPct val="50000"/>
                </a:spcBef>
              </a:pPr>
              <a:endParaRPr lang="en-US" sz="3200" dirty="0">
                <a:cs typeface="Times New Roman" pitchFamily="18" charset="0"/>
              </a:endParaRPr>
            </a:p>
            <a:p>
              <a:pPr algn="just" rtl="0" eaLnBrk="0" hangingPunct="0">
                <a:spcBef>
                  <a:spcPct val="50000"/>
                </a:spcBef>
              </a:pPr>
              <a:endParaRPr lang="en-US" sz="3200" dirty="0">
                <a:cs typeface="Times New Roman" pitchFamily="18" charset="0"/>
              </a:endParaRPr>
            </a:p>
            <a:p>
              <a:pPr algn="l" rtl="0" eaLnBrk="0" hangingPunct="0">
                <a:spcBef>
                  <a:spcPct val="50000"/>
                </a:spcBef>
              </a:pPr>
              <a:endParaRPr lang="fa-IR" sz="3200" b="1" dirty="0">
                <a:ea typeface="Titr"/>
                <a:cs typeface="Titr"/>
              </a:endParaRPr>
            </a:p>
            <a:p>
              <a:pPr algn="ctr" rtl="0" eaLnBrk="0" hangingPunct="0"/>
              <a:endParaRPr lang="en-US" sz="600" b="1" dirty="0">
                <a:ea typeface="Titr"/>
                <a:cs typeface="Titr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658724" y="9143936"/>
            <a:ext cx="10858576" cy="3000394"/>
            <a:chOff x="12873038" y="7858054"/>
            <a:chExt cx="10858576" cy="3000394"/>
          </a:xfrm>
        </p:grpSpPr>
        <p:sp>
          <p:nvSpPr>
            <p:cNvPr id="58" name="Down Arrow Callout 57"/>
            <p:cNvSpPr/>
            <p:nvPr/>
          </p:nvSpPr>
          <p:spPr bwMode="auto">
            <a:xfrm>
              <a:off x="12873038" y="8858184"/>
              <a:ext cx="10858576" cy="2000264"/>
            </a:xfrm>
            <a:prstGeom prst="downArrow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4" name="Group 39"/>
            <p:cNvGrpSpPr>
              <a:grpSpLocks/>
            </p:cNvGrpSpPr>
            <p:nvPr/>
          </p:nvGrpSpPr>
          <p:grpSpPr bwMode="auto">
            <a:xfrm>
              <a:off x="12873114" y="7858054"/>
              <a:ext cx="10858500" cy="2919972"/>
              <a:chOff x="14301798" y="6500731"/>
              <a:chExt cx="10858575" cy="3839627"/>
            </a:xfrm>
          </p:grpSpPr>
          <p:sp>
            <p:nvSpPr>
              <p:cNvPr id="55" name="Rectangle 5"/>
              <p:cNvSpPr>
                <a:spLocks noChangeArrowheads="1"/>
              </p:cNvSpPr>
              <p:nvPr/>
            </p:nvSpPr>
            <p:spPr bwMode="auto">
              <a:xfrm>
                <a:off x="14301798" y="6500731"/>
                <a:ext cx="10858575" cy="2714644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50800" cmpd="dbl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 wrap="none" lIns="105275" tIns="52637" rIns="105275" bIns="52637" anchor="ctr"/>
              <a:lstStyle/>
              <a:p>
                <a:pPr algn="ctr" eaLnBrk="0" hangingPunct="0"/>
                <a:endParaRPr lang="en-US" b="1">
                  <a:ea typeface="2  Nazanin"/>
                  <a:cs typeface="2  Nazanin"/>
                </a:endParaRPr>
              </a:p>
            </p:txBody>
          </p:sp>
          <p:sp>
            <p:nvSpPr>
              <p:cNvPr id="56" name="TextBox 15"/>
              <p:cNvSpPr txBox="1">
                <a:spLocks noChangeArrowheads="1"/>
              </p:cNvSpPr>
              <p:nvPr/>
            </p:nvSpPr>
            <p:spPr bwMode="auto">
              <a:xfrm>
                <a:off x="14658988" y="6859837"/>
                <a:ext cx="10287072" cy="3480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 eaLnBrk="0" hangingPunct="0">
                  <a:spcBef>
                    <a:spcPct val="50000"/>
                  </a:spcBef>
                </a:pPr>
                <a:r>
                  <a:rPr lang="fa-IR" sz="3200" b="1" dirty="0" smtClean="0">
                    <a:ea typeface="Titr"/>
                    <a:cs typeface="Titr"/>
                  </a:rPr>
                  <a:t> </a:t>
                </a:r>
                <a:r>
                  <a:rPr lang="en-US" sz="3200" b="1" dirty="0" smtClean="0">
                    <a:ea typeface="Titr"/>
                    <a:cs typeface="Titr"/>
                  </a:rPr>
                  <a:t>User friendly format of porous clay capsules: AB BANK</a:t>
                </a:r>
              </a:p>
              <a:p>
                <a:pPr algn="ctr" rtl="0" eaLnBrk="0" hangingPunct="0">
                  <a:spcBef>
                    <a:spcPct val="50000"/>
                  </a:spcBef>
                </a:pPr>
                <a:r>
                  <a:rPr lang="en-US" sz="3200" dirty="0" smtClean="0">
                    <a:ea typeface="Titr"/>
                    <a:cs typeface="Titr"/>
                  </a:rPr>
                  <a:t>( popularized porous clay capsules which everyone can use for plants in apartment living )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fa-IR" sz="3200" b="1" dirty="0">
                  <a:ea typeface="Titr"/>
                  <a:cs typeface="Titr"/>
                </a:endParaRPr>
              </a:p>
              <a:p>
                <a:pPr algn="ctr" eaLnBrk="0" hangingPunct="0"/>
                <a:endParaRPr lang="en-US" sz="600" b="1" dirty="0">
                  <a:ea typeface="Titr"/>
                  <a:cs typeface="Titr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514264" y="22145652"/>
            <a:ext cx="10858576" cy="3000394"/>
            <a:chOff x="12873038" y="7858054"/>
            <a:chExt cx="10858576" cy="3000394"/>
          </a:xfrm>
        </p:grpSpPr>
        <p:sp>
          <p:nvSpPr>
            <p:cNvPr id="61" name="Down Arrow Callout 60"/>
            <p:cNvSpPr/>
            <p:nvPr/>
          </p:nvSpPr>
          <p:spPr bwMode="auto">
            <a:xfrm>
              <a:off x="12873038" y="8858184"/>
              <a:ext cx="10858576" cy="2000264"/>
            </a:xfrm>
            <a:prstGeom prst="downArrow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2" name="Group 39"/>
            <p:cNvGrpSpPr>
              <a:grpSpLocks/>
            </p:cNvGrpSpPr>
            <p:nvPr/>
          </p:nvGrpSpPr>
          <p:grpSpPr bwMode="auto">
            <a:xfrm>
              <a:off x="12873114" y="7858054"/>
              <a:ext cx="10858500" cy="2181310"/>
              <a:chOff x="14301798" y="6500731"/>
              <a:chExt cx="10858575" cy="2868321"/>
            </a:xfrm>
          </p:grpSpPr>
          <p:sp>
            <p:nvSpPr>
              <p:cNvPr id="63" name="Rectangle 5"/>
              <p:cNvSpPr>
                <a:spLocks noChangeArrowheads="1"/>
              </p:cNvSpPr>
              <p:nvPr/>
            </p:nvSpPr>
            <p:spPr bwMode="auto">
              <a:xfrm>
                <a:off x="14301798" y="6500731"/>
                <a:ext cx="10858575" cy="2714644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50800" cmpd="dbl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 wrap="none" lIns="105275" tIns="52637" rIns="105275" bIns="52637" anchor="ctr"/>
              <a:lstStyle/>
              <a:p>
                <a:pPr algn="ctr" rtl="0" eaLnBrk="0" hangingPunct="0"/>
                <a:endParaRPr lang="en-US" b="1" dirty="0">
                  <a:ea typeface="2  Nazanin"/>
                  <a:cs typeface="2  Nazanin"/>
                </a:endParaRP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14658988" y="6859838"/>
                <a:ext cx="10287072" cy="2509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3200" b="1" dirty="0" smtClean="0">
                    <a:ea typeface="Titr"/>
                    <a:cs typeface="Titr"/>
                  </a:rPr>
                  <a:t>application format for farmers:</a:t>
                </a:r>
              </a:p>
              <a:p>
                <a:pPr algn="ctr" rtl="0" eaLnBrk="0" hangingPunct="0">
                  <a:spcBef>
                    <a:spcPct val="50000"/>
                  </a:spcBef>
                </a:pPr>
                <a:r>
                  <a:rPr lang="en-US" sz="3200" dirty="0" smtClean="0"/>
                  <a:t>this technique will have many applications in agriculture at arid and semi-arid regions</a:t>
                </a:r>
                <a:endParaRPr lang="fa-IR" sz="3200" b="1" dirty="0">
                  <a:ea typeface="Titr"/>
                  <a:cs typeface="Titr"/>
                </a:endParaRPr>
              </a:p>
              <a:p>
                <a:pPr algn="ctr" eaLnBrk="0" hangingPunct="0"/>
                <a:endParaRPr lang="en-US" sz="600" b="1" dirty="0">
                  <a:ea typeface="Titr"/>
                  <a:cs typeface="Titr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12301534" y="12430084"/>
            <a:ext cx="12001584" cy="5786478"/>
            <a:chOff x="12372972" y="17287868"/>
            <a:chExt cx="12001584" cy="5786478"/>
          </a:xfrm>
        </p:grpSpPr>
        <p:sp>
          <p:nvSpPr>
            <p:cNvPr id="68" name="AutoShape 126"/>
            <p:cNvSpPr>
              <a:spLocks noChangeArrowheads="1"/>
            </p:cNvSpPr>
            <p:nvPr/>
          </p:nvSpPr>
          <p:spPr bwMode="auto">
            <a:xfrm>
              <a:off x="12372972" y="17287868"/>
              <a:ext cx="12001584" cy="578647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1143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6000" dirty="0">
                <a:latin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873038" y="18288000"/>
              <a:ext cx="7429552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0"/>
              <a:r>
                <a:rPr lang="en-US" sz="3200" b="1" dirty="0" smtClean="0"/>
                <a:t>AB BANK</a:t>
              </a:r>
              <a:r>
                <a:rPr lang="en-US" sz="3200" dirty="0" smtClean="0"/>
                <a:t> is an intelligent watering system, enabling the plants to take care of themselves. Watering occurs only in amounts that the plants actually need (this amount is equal to </a:t>
              </a:r>
              <a:r>
                <a:rPr lang="en-US" sz="3200" b="1" dirty="0" smtClean="0"/>
                <a:t>field capacity</a:t>
              </a:r>
              <a:r>
                <a:rPr lang="en-US" sz="3200" dirty="0" smtClean="0"/>
                <a:t>). This released  water in near root zone without electricity or use of an automatic dispenser. </a:t>
              </a:r>
            </a:p>
          </p:txBody>
        </p:sp>
        <p:pic>
          <p:nvPicPr>
            <p:cNvPr id="1026" name="Picture 2" descr="E:\hojjat\AB BANK\ab bank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945532" y="17930810"/>
              <a:ext cx="2547060" cy="434306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67" name="TextBox 66"/>
          <p:cNvSpPr txBox="1"/>
          <p:nvPr/>
        </p:nvSpPr>
        <p:spPr>
          <a:xfrm>
            <a:off x="12444410" y="20145388"/>
            <a:ext cx="950125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/>
              <a:t>AB BANK in pot</a:t>
            </a:r>
          </a:p>
          <a:p>
            <a:pPr algn="just" rtl="0"/>
            <a:r>
              <a:rPr lang="en-US" dirty="0" smtClean="0"/>
              <a:t>Planning for taking care from drought of plant in travelling time. It is ideal for regions affected by drought.</a:t>
            </a:r>
            <a:endParaRPr lang="fa-IR" dirty="0"/>
          </a:p>
        </p:txBody>
      </p:sp>
      <p:sp>
        <p:nvSpPr>
          <p:cNvPr id="76" name="TextBox 75"/>
          <p:cNvSpPr txBox="1"/>
          <p:nvPr/>
        </p:nvSpPr>
        <p:spPr>
          <a:xfrm>
            <a:off x="21016970" y="17359306"/>
            <a:ext cx="218361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/>
              <a:t>Trademark</a:t>
            </a:r>
            <a:endParaRPr lang="fa-IR" sz="3200" b="1" dirty="0"/>
          </a:p>
        </p:txBody>
      </p:sp>
      <p:pic>
        <p:nvPicPr>
          <p:cNvPr id="1028" name="Picture 4" descr="C:\Users\ghorbanih\Desktop\Untitle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14330" y="25288924"/>
            <a:ext cx="9248247" cy="438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ghorbanih\Desktop\6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23160110" y="642814"/>
            <a:ext cx="2143140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ghorbanih\Desktop\18750179868069229227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44298" y="166574"/>
            <a:ext cx="2857500" cy="1905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088540" y="18788066"/>
            <a:ext cx="2749665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9516772" y="27432064"/>
            <a:ext cx="5429288" cy="83407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dirty="0" smtClean="0"/>
              <a:t>Contact  Us</a:t>
            </a:r>
          </a:p>
          <a:p>
            <a:pPr algn="l" rtl="0"/>
            <a:endParaRPr lang="en-US" sz="4400" dirty="0" smtClean="0"/>
          </a:p>
          <a:p>
            <a:pPr algn="l" rtl="0"/>
            <a:r>
              <a:rPr lang="en-US" dirty="0" smtClean="0"/>
              <a:t>Web  :     </a:t>
            </a:r>
            <a:r>
              <a:rPr lang="en-US" b="1" dirty="0" smtClean="0">
                <a:solidFill>
                  <a:srgbClr val="002060"/>
                </a:solidFill>
              </a:rPr>
              <a:t>www.andishab.com</a:t>
            </a:r>
          </a:p>
          <a:p>
            <a:pPr algn="l" rtl="0"/>
            <a:r>
              <a:rPr lang="en-US" dirty="0" smtClean="0"/>
              <a:t>Email:    </a:t>
            </a:r>
            <a:r>
              <a:rPr lang="en-US" b="1" dirty="0" smtClean="0">
                <a:solidFill>
                  <a:srgbClr val="002060"/>
                </a:solidFill>
              </a:rPr>
              <a:t>info@andishab.com</a:t>
            </a:r>
          </a:p>
          <a:p>
            <a:pPr algn="ctr" rtl="0"/>
            <a:r>
              <a:rPr lang="en-US" dirty="0" smtClean="0"/>
              <a:t>OR</a:t>
            </a:r>
          </a:p>
          <a:p>
            <a:pPr algn="ctr" rtl="0"/>
            <a:r>
              <a:rPr lang="en-US" b="1" dirty="0" smtClean="0">
                <a:solidFill>
                  <a:srgbClr val="002060"/>
                </a:solidFill>
              </a:rPr>
              <a:t>ghorbani169@yahoo.com</a:t>
            </a:r>
          </a:p>
          <a:p>
            <a:pPr algn="ctr" rtl="0"/>
            <a:endParaRPr lang="en-US" dirty="0" smtClean="0"/>
          </a:p>
          <a:p>
            <a:pPr algn="ctr" rtl="0"/>
            <a:endParaRPr lang="en-US" dirty="0" smtClean="0"/>
          </a:p>
          <a:p>
            <a:pPr algn="ctr" rtl="0"/>
            <a:endParaRPr lang="en-US" dirty="0" smtClean="0"/>
          </a:p>
          <a:p>
            <a:pPr algn="ctr" rtl="0"/>
            <a:r>
              <a:rPr lang="en-US" dirty="0" smtClean="0"/>
              <a:t>TEL:</a:t>
            </a:r>
          </a:p>
          <a:p>
            <a:pPr algn="ctr" rtl="0"/>
            <a:r>
              <a:rPr lang="en-US" dirty="0" smtClean="0"/>
              <a:t>+98-912-622-9332</a:t>
            </a:r>
          </a:p>
          <a:p>
            <a:pPr algn="ctr" rtl="0"/>
            <a:r>
              <a:rPr lang="en-US" dirty="0" smtClean="0"/>
              <a:t>FAX:</a:t>
            </a:r>
          </a:p>
          <a:p>
            <a:pPr algn="ctr" rtl="0"/>
            <a:r>
              <a:rPr lang="en-US" dirty="0" smtClean="0"/>
              <a:t>+98-17-32121300</a:t>
            </a:r>
          </a:p>
          <a:p>
            <a:pPr algn="ctr" rtl="0"/>
            <a:endParaRPr lang="en-US" dirty="0" smtClean="0"/>
          </a:p>
          <a:p>
            <a:pPr algn="ctr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sp>
        <p:nvSpPr>
          <p:cNvPr id="71" name="Half Frame 70"/>
          <p:cNvSpPr/>
          <p:nvPr/>
        </p:nvSpPr>
        <p:spPr bwMode="auto">
          <a:xfrm>
            <a:off x="19373896" y="28146444"/>
            <a:ext cx="357190" cy="5643602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Half Frame 71"/>
          <p:cNvSpPr/>
          <p:nvPr/>
        </p:nvSpPr>
        <p:spPr bwMode="auto">
          <a:xfrm flipH="1" flipV="1">
            <a:off x="24517432" y="28575072"/>
            <a:ext cx="357190" cy="7277024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2730162" y="34395433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000" dirty="0" smtClean="0"/>
              <a:t>AB BANK XL-2-pack Price:</a:t>
            </a:r>
          </a:p>
          <a:p>
            <a:pPr algn="ctr" rtl="0"/>
            <a:r>
              <a:rPr lang="en-US" sz="4000" dirty="0" smtClean="0">
                <a:solidFill>
                  <a:srgbClr val="002060"/>
                </a:solidFill>
              </a:rPr>
              <a:t>6.50 $</a:t>
            </a:r>
          </a:p>
        </p:txBody>
      </p:sp>
      <p:pic>
        <p:nvPicPr>
          <p:cNvPr id="1029" name="Picture 5" descr="C:\Users\ghorbanih\Desktop\0403201589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730294" y="27646378"/>
            <a:ext cx="4429156" cy="6598458"/>
          </a:xfrm>
          <a:prstGeom prst="rect">
            <a:avLst/>
          </a:prstGeom>
          <a:noFill/>
        </p:spPr>
      </p:pic>
      <p:pic>
        <p:nvPicPr>
          <p:cNvPr id="1030" name="Picture 6" descr="H:\ \AB BANK\invention of Ab Bank\final work\andisha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1388" y="785690"/>
            <a:ext cx="313647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7086560" y="4929094"/>
            <a:ext cx="1163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(Excellent system for vacation periods)</a:t>
            </a:r>
            <a:endParaRPr lang="fa-I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 descr="H:\ \sabte ekhtera 1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7074" y="2428764"/>
            <a:ext cx="3751570" cy="5299632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 rot="18674918">
            <a:off x="356877" y="4671810"/>
            <a:ext cx="3090010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80733</a:t>
            </a:r>
            <a:endParaRPr lang="fa-IR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8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8000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C0AA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</TotalTime>
  <Words>279</Words>
  <Application>Microsoft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In situ dry matter and crude protein degradability of halophytes located in central Iran</dc:title>
  <dc:creator>reyasi</dc:creator>
  <cp:lastModifiedBy>ghorbanih</cp:lastModifiedBy>
  <cp:revision>228</cp:revision>
  <cp:lastPrinted>2004-02-13T17:58:54Z</cp:lastPrinted>
  <dcterms:created xsi:type="dcterms:W3CDTF">2004-02-13T17:32:29Z</dcterms:created>
  <dcterms:modified xsi:type="dcterms:W3CDTF">2015-03-16T19:24:29Z</dcterms:modified>
</cp:coreProperties>
</file>